
<file path=[Content_Types].xml><?xml version="1.0" encoding="utf-8"?>
<Types xmlns="http://schemas.openxmlformats.org/package/2006/content-types">
  <Default Extension="jpe"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8" r:id="rId1"/>
  </p:sldMasterIdLst>
  <p:notesMasterIdLst>
    <p:notesMasterId r:id="rId18"/>
  </p:notesMasterIdLst>
  <p:sldIdLst>
    <p:sldId id="259" r:id="rId2"/>
    <p:sldId id="260" r:id="rId3"/>
    <p:sldId id="261" r:id="rId4"/>
    <p:sldId id="272" r:id="rId5"/>
    <p:sldId id="273" r:id="rId6"/>
    <p:sldId id="274" r:id="rId7"/>
    <p:sldId id="275" r:id="rId8"/>
    <p:sldId id="276" r:id="rId9"/>
    <p:sldId id="277" r:id="rId10"/>
    <p:sldId id="278" r:id="rId11"/>
    <p:sldId id="269" r:id="rId12"/>
    <p:sldId id="270" r:id="rId13"/>
    <p:sldId id="280" r:id="rId14"/>
    <p:sldId id="271" r:id="rId15"/>
    <p:sldId id="279" r:id="rId16"/>
    <p:sldId id="268" r:id="rId17"/>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FF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F9438882-E258-45C5-9DAC-5725BA466BFB}" type="datetimeFigureOut">
              <a:rPr lang="en-US" smtClean="0"/>
              <a:t>11/16/2024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418DCA3-1C33-4860-A89C-5CC1F0822625}" type="slidenum">
              <a:rPr lang="en-US" smtClean="0"/>
              <a:t>‹#›</a:t>
            </a:fld>
            <a:endParaRPr lang="en-US"/>
          </a:p>
        </p:txBody>
      </p:sp>
    </p:spTree>
    <p:extLst>
      <p:ext uri="{BB962C8B-B14F-4D97-AF65-F5344CB8AC3E}">
        <p14:creationId xmlns:p14="http://schemas.microsoft.com/office/powerpoint/2010/main" val="223327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a:t>
            </a:fld>
            <a:endParaRPr lang="en-US"/>
          </a:p>
        </p:txBody>
      </p:sp>
    </p:spTree>
    <p:extLst>
      <p:ext uri="{BB962C8B-B14F-4D97-AF65-F5344CB8AC3E}">
        <p14:creationId xmlns:p14="http://schemas.microsoft.com/office/powerpoint/2010/main" val="2346875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10</a:t>
            </a:fld>
            <a:endParaRPr lang="en-US"/>
          </a:p>
        </p:txBody>
      </p:sp>
    </p:spTree>
    <p:extLst>
      <p:ext uri="{BB962C8B-B14F-4D97-AF65-F5344CB8AC3E}">
        <p14:creationId xmlns:p14="http://schemas.microsoft.com/office/powerpoint/2010/main" val="1763066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Chaitanya</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11</a:t>
            </a:fld>
            <a:endParaRPr lang="en-US"/>
          </a:p>
        </p:txBody>
      </p:sp>
    </p:spTree>
    <p:extLst>
      <p:ext uri="{BB962C8B-B14F-4D97-AF65-F5344CB8AC3E}">
        <p14:creationId xmlns:p14="http://schemas.microsoft.com/office/powerpoint/2010/main" val="73500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Mirav</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12</a:t>
            </a:fld>
            <a:endParaRPr lang="en-US"/>
          </a:p>
        </p:txBody>
      </p:sp>
    </p:spTree>
    <p:extLst>
      <p:ext uri="{BB962C8B-B14F-4D97-AF65-F5344CB8AC3E}">
        <p14:creationId xmlns:p14="http://schemas.microsoft.com/office/powerpoint/2010/main" val="112059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Mirav</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13</a:t>
            </a:fld>
            <a:endParaRPr lang="en-US"/>
          </a:p>
        </p:txBody>
      </p:sp>
    </p:spTree>
    <p:extLst>
      <p:ext uri="{BB962C8B-B14F-4D97-AF65-F5344CB8AC3E}">
        <p14:creationId xmlns:p14="http://schemas.microsoft.com/office/powerpoint/2010/main" val="2462505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14</a:t>
            </a:fld>
            <a:endParaRPr lang="en-US"/>
          </a:p>
        </p:txBody>
      </p:sp>
    </p:spTree>
    <p:extLst>
      <p:ext uri="{BB962C8B-B14F-4D97-AF65-F5344CB8AC3E}">
        <p14:creationId xmlns:p14="http://schemas.microsoft.com/office/powerpoint/2010/main" val="1294696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15</a:t>
            </a:fld>
            <a:endParaRPr lang="en-US"/>
          </a:p>
        </p:txBody>
      </p:sp>
    </p:spTree>
    <p:extLst>
      <p:ext uri="{BB962C8B-B14F-4D97-AF65-F5344CB8AC3E}">
        <p14:creationId xmlns:p14="http://schemas.microsoft.com/office/powerpoint/2010/main" val="2624545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16</a:t>
            </a:fld>
            <a:endParaRPr lang="en-US"/>
          </a:p>
        </p:txBody>
      </p:sp>
    </p:spTree>
    <p:extLst>
      <p:ext uri="{BB962C8B-B14F-4D97-AF65-F5344CB8AC3E}">
        <p14:creationId xmlns:p14="http://schemas.microsoft.com/office/powerpoint/2010/main" val="2460652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2</a:t>
            </a:fld>
            <a:endParaRPr lang="en-US"/>
          </a:p>
        </p:txBody>
      </p:sp>
    </p:spTree>
    <p:extLst>
      <p:ext uri="{BB962C8B-B14F-4D97-AF65-F5344CB8AC3E}">
        <p14:creationId xmlns:p14="http://schemas.microsoft.com/office/powerpoint/2010/main" val="357409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3</a:t>
            </a:fld>
            <a:endParaRPr lang="en-US"/>
          </a:p>
        </p:txBody>
      </p:sp>
    </p:spTree>
    <p:extLst>
      <p:ext uri="{BB962C8B-B14F-4D97-AF65-F5344CB8AC3E}">
        <p14:creationId xmlns:p14="http://schemas.microsoft.com/office/powerpoint/2010/main" val="611795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Mohith</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4</a:t>
            </a:fld>
            <a:endParaRPr lang="en-US"/>
          </a:p>
        </p:txBody>
      </p:sp>
    </p:spTree>
    <p:extLst>
      <p:ext uri="{BB962C8B-B14F-4D97-AF65-F5344CB8AC3E}">
        <p14:creationId xmlns:p14="http://schemas.microsoft.com/office/powerpoint/2010/main" val="12492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Mohith</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5</a:t>
            </a:fld>
            <a:endParaRPr lang="en-US"/>
          </a:p>
        </p:txBody>
      </p:sp>
    </p:spTree>
    <p:extLst>
      <p:ext uri="{BB962C8B-B14F-4D97-AF65-F5344CB8AC3E}">
        <p14:creationId xmlns:p14="http://schemas.microsoft.com/office/powerpoint/2010/main" val="2899637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Adithya</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6</a:t>
            </a:fld>
            <a:endParaRPr lang="en-US"/>
          </a:p>
        </p:txBody>
      </p:sp>
    </p:spTree>
    <p:extLst>
      <p:ext uri="{BB962C8B-B14F-4D97-AF65-F5344CB8AC3E}">
        <p14:creationId xmlns:p14="http://schemas.microsoft.com/office/powerpoint/2010/main" val="1070352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Adithya</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7</a:t>
            </a:fld>
            <a:endParaRPr lang="en-US"/>
          </a:p>
        </p:txBody>
      </p:sp>
    </p:spTree>
    <p:extLst>
      <p:ext uri="{BB962C8B-B14F-4D97-AF65-F5344CB8AC3E}">
        <p14:creationId xmlns:p14="http://schemas.microsoft.com/office/powerpoint/2010/main" val="1570025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Chaitanya</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8</a:t>
            </a:fld>
            <a:endParaRPr lang="en-US"/>
          </a:p>
        </p:txBody>
      </p:sp>
    </p:spTree>
    <p:extLst>
      <p:ext uri="{BB962C8B-B14F-4D97-AF65-F5344CB8AC3E}">
        <p14:creationId xmlns:p14="http://schemas.microsoft.com/office/powerpoint/2010/main" val="250276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Chaitanya</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9</a:t>
            </a:fld>
            <a:endParaRPr lang="en-US"/>
          </a:p>
        </p:txBody>
      </p:sp>
    </p:spTree>
    <p:extLst>
      <p:ext uri="{BB962C8B-B14F-4D97-AF65-F5344CB8AC3E}">
        <p14:creationId xmlns:p14="http://schemas.microsoft.com/office/powerpoint/2010/main" val="4029223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480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957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52367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16429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09855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89999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34066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2380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3786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2858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4871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0913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97432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7622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4282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82335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4146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6000">
              <a:srgbClr val="00B0F0"/>
            </a:gs>
            <a:gs pos="16000">
              <a:schemeClr val="bg1"/>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11/16/2024</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718387865"/>
      </p:ext>
    </p:extLst>
  </p:cSld>
  <p:clrMap bg1="dk1" tx1="lt1" bg2="dk2" tx2="lt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2" r:id="rId14"/>
    <p:sldLayoutId id="2147484413" r:id="rId15"/>
    <p:sldLayoutId id="2147484414" r:id="rId16"/>
    <p:sldLayoutId id="214748441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urses.lumenlearning.com/boundless-business/chapter/business-ethic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FC5A-4861-D685-F015-EB4E6025D554}"/>
              </a:ext>
            </a:extLst>
          </p:cNvPr>
          <p:cNvSpPr>
            <a:spLocks noGrp="1"/>
          </p:cNvSpPr>
          <p:nvPr>
            <p:ph type="ctrTitle"/>
          </p:nvPr>
        </p:nvSpPr>
        <p:spPr>
          <a:xfrm>
            <a:off x="3737633" y="-818147"/>
            <a:ext cx="5037397" cy="3705726"/>
          </a:xfrm>
        </p:spPr>
        <p:txBody>
          <a:bodyPr>
            <a:normAutofit/>
          </a:bodyPr>
          <a:lstStyle/>
          <a:p>
            <a:pPr>
              <a:lnSpc>
                <a:spcPct val="90000"/>
              </a:lnSpc>
            </a:pPr>
            <a:r>
              <a:rPr lang="en-GB" sz="4000" b="1" u="sng" cap="none" dirty="0">
                <a:ln w="22225">
                  <a:solidFill>
                    <a:schemeClr val="accent2"/>
                  </a:solidFill>
                  <a:prstDash val="solid"/>
                </a:ln>
                <a:solidFill>
                  <a:srgbClr val="3DFFC5"/>
                </a:solidFill>
                <a:latin typeface="Bauhaus 93"/>
              </a:rPr>
              <a:t>PROBLEM</a:t>
            </a:r>
            <a:br>
              <a:rPr lang="en-GB" sz="3000" b="1" cap="none" dirty="0">
                <a:ln w="22225">
                  <a:solidFill>
                    <a:schemeClr val="accent2"/>
                  </a:solidFill>
                  <a:prstDash val="solid"/>
                </a:ln>
              </a:rPr>
            </a:br>
            <a:br>
              <a:rPr lang="en-GB" sz="3000" dirty="0"/>
            </a:br>
            <a:br>
              <a:rPr lang="en-GB" sz="3000" dirty="0"/>
            </a:br>
            <a:br>
              <a:rPr lang="en-GB" sz="3000" dirty="0"/>
            </a:br>
            <a:br>
              <a:rPr lang="en-GB" sz="3000" dirty="0"/>
            </a:br>
            <a:endParaRPr lang="en-GB" sz="3000" dirty="0"/>
          </a:p>
        </p:txBody>
      </p:sp>
      <p:sp>
        <p:nvSpPr>
          <p:cNvPr id="3" name="Subtitle 2">
            <a:extLst>
              <a:ext uri="{FF2B5EF4-FFF2-40B4-BE49-F238E27FC236}">
                <a16:creationId xmlns:a16="http://schemas.microsoft.com/office/drawing/2014/main" id="{868114F1-9DE7-A208-9779-16A5E5E00567}"/>
              </a:ext>
            </a:extLst>
          </p:cNvPr>
          <p:cNvSpPr>
            <a:spLocks noGrp="1"/>
          </p:cNvSpPr>
          <p:nvPr>
            <p:ph type="subTitle" idx="1"/>
          </p:nvPr>
        </p:nvSpPr>
        <p:spPr>
          <a:xfrm>
            <a:off x="-441312" y="1034716"/>
            <a:ext cx="8357889" cy="5353188"/>
          </a:xfrm>
        </p:spPr>
        <p:txBody>
          <a:bodyPr vert="horz" lIns="91440" tIns="45720" rIns="91440" bIns="45720" rtlCol="0" anchor="t">
            <a:noAutofit/>
          </a:bodyPr>
          <a:lstStyle/>
          <a:p>
            <a:pPr marL="971550" lvl="1" indent="-514350" algn="l">
              <a:lnSpc>
                <a:spcPct val="90000"/>
              </a:lnSpc>
              <a:buFont typeface="Wingdings" panose="05000000000000000000" pitchFamily="2" charset="2"/>
              <a:buChar char="Ø"/>
            </a:pPr>
            <a:r>
              <a:rPr lang="en-US" sz="2500" i="1" dirty="0">
                <a:solidFill>
                  <a:schemeClr val="tx1"/>
                </a:solidFill>
              </a:rPr>
              <a:t>In today's world, the integration of technology with human life is undeniable. However, it's crucial to consider how technology can be leveraged to assist individuals with visual impairments.</a:t>
            </a:r>
          </a:p>
          <a:p>
            <a:pPr marL="971550" lvl="1" indent="-514350" algn="l">
              <a:lnSpc>
                <a:spcPct val="90000"/>
              </a:lnSpc>
              <a:buFont typeface="Wingdings" panose="05000000000000000000" pitchFamily="2" charset="2"/>
              <a:buChar char="Ø"/>
            </a:pPr>
            <a:r>
              <a:rPr lang="en-US" sz="2500" i="1" dirty="0">
                <a:solidFill>
                  <a:schemeClr val="tx1"/>
                </a:solidFill>
              </a:rPr>
              <a:t>Blind individuals often struggle to identify obstacles and judge their distance. Existing solutions may not fully address this issue, so developing a new device to aid the visually impaired is crucial.</a:t>
            </a:r>
          </a:p>
          <a:p>
            <a:pPr marL="971550" lvl="1" indent="-514350" algn="l">
              <a:lnSpc>
                <a:spcPct val="90000"/>
              </a:lnSpc>
              <a:buFont typeface="Wingdings" panose="05000000000000000000" pitchFamily="2" charset="2"/>
              <a:buChar char="Ø"/>
            </a:pPr>
            <a:r>
              <a:rPr lang="en-US" sz="2500" i="1" dirty="0">
                <a:solidFill>
                  <a:schemeClr val="tx1"/>
                </a:solidFill>
              </a:rPr>
              <a:t>In response to this need, we have created the </a:t>
            </a:r>
            <a:r>
              <a:rPr lang="en-US" sz="2500" i="1" dirty="0" err="1">
                <a:solidFill>
                  <a:schemeClr val="tx1"/>
                </a:solidFill>
              </a:rPr>
              <a:t>MeCU</a:t>
            </a:r>
            <a:r>
              <a:rPr lang="en-US" sz="2500" i="1" dirty="0">
                <a:solidFill>
                  <a:schemeClr val="tx1"/>
                </a:solidFill>
              </a:rPr>
              <a:t> glove, which is designed to help visually impaired individuals detect and gauge the distance of obstacles in their surroundings.</a:t>
            </a:r>
            <a:endParaRPr lang="en-US" sz="2500" i="1" dirty="0">
              <a:solidFill>
                <a:schemeClr val="tx1"/>
              </a:solidFill>
              <a:cs typeface="Calibri"/>
            </a:endParaRPr>
          </a:p>
        </p:txBody>
      </p:sp>
      <p:pic>
        <p:nvPicPr>
          <p:cNvPr id="7" name="Picture 6">
            <a:extLst>
              <a:ext uri="{FF2B5EF4-FFF2-40B4-BE49-F238E27FC236}">
                <a16:creationId xmlns:a16="http://schemas.microsoft.com/office/drawing/2014/main" id="{2BC835A3-D26A-AA12-C768-9B9508F38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573" y="552834"/>
            <a:ext cx="3815571" cy="244800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27350365-3018-6208-AB9D-9146934D7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570" y="3622752"/>
            <a:ext cx="3902219" cy="2462387"/>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34011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158C-61DB-0CE8-9BAD-6323DCF38684}"/>
              </a:ext>
            </a:extLst>
          </p:cNvPr>
          <p:cNvSpPr>
            <a:spLocks noGrp="1"/>
          </p:cNvSpPr>
          <p:nvPr>
            <p:ph type="title"/>
          </p:nvPr>
        </p:nvSpPr>
        <p:spPr>
          <a:xfrm>
            <a:off x="1646738" y="94520"/>
            <a:ext cx="8534400" cy="1507067"/>
          </a:xfrm>
        </p:spPr>
        <p:txBody>
          <a:bodyPr/>
          <a:lstStyle/>
          <a:p>
            <a:pPr algn="ctr"/>
            <a:r>
              <a:rPr lang="en-US" b="1" u="sng" dirty="0">
                <a:solidFill>
                  <a:srgbClr val="3DFFC5"/>
                </a:solidFill>
                <a:latin typeface="Bauhaus 93" panose="04030905020B02020C02" pitchFamily="82" charset="0"/>
                <a:ea typeface="+mn-lt"/>
                <a:cs typeface="+mn-lt"/>
              </a:rPr>
              <a:t>Video</a:t>
            </a:r>
            <a:r>
              <a:rPr lang="en-US" sz="3600" b="1" u="sng" dirty="0">
                <a:solidFill>
                  <a:srgbClr val="3DFFC5"/>
                </a:solidFill>
                <a:latin typeface="Bauhaus 93" panose="04030905020B02020C02" pitchFamily="82" charset="0"/>
                <a:ea typeface="+mn-lt"/>
                <a:cs typeface="+mn-lt"/>
              </a:rPr>
              <a:t>:</a:t>
            </a:r>
            <a:br>
              <a:rPr lang="en-US" sz="3600" b="1" dirty="0">
                <a:solidFill>
                  <a:srgbClr val="3DFFC5"/>
                </a:solidFill>
              </a:rPr>
            </a:br>
            <a:endParaRPr lang="en-US" dirty="0"/>
          </a:p>
        </p:txBody>
      </p:sp>
      <p:pic>
        <p:nvPicPr>
          <p:cNvPr id="4" name="WhatsApp Video 2024-01-28 at 23.25.22_f52f1d06">
            <a:hlinkClick r:id="" action="ppaction://media"/>
            <a:extLst>
              <a:ext uri="{FF2B5EF4-FFF2-40B4-BE49-F238E27FC236}">
                <a16:creationId xmlns:a16="http://schemas.microsoft.com/office/drawing/2014/main" id="{22D6C0F6-8B9E-2182-CAB7-FE47BDFC919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77993" y="1105954"/>
            <a:ext cx="9271891" cy="5248848"/>
          </a:xfrm>
        </p:spPr>
      </p:pic>
    </p:spTree>
    <p:extLst>
      <p:ext uri="{BB962C8B-B14F-4D97-AF65-F5344CB8AC3E}">
        <p14:creationId xmlns:p14="http://schemas.microsoft.com/office/powerpoint/2010/main" val="929479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BF99-46B4-C4BA-487F-FFF5342E67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8FD8EA-0F74-0F76-BA22-098D50006711}"/>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6EAD8FAB-15DC-BA0B-1CF6-68C5D6314EC9}"/>
              </a:ext>
            </a:extLst>
          </p:cNvPr>
          <p:cNvSpPr txBox="1"/>
          <p:nvPr/>
        </p:nvSpPr>
        <p:spPr>
          <a:xfrm>
            <a:off x="3057145" y="39469"/>
            <a:ext cx="5883563" cy="646331"/>
          </a:xfrm>
          <a:prstGeom prst="rect">
            <a:avLst/>
          </a:prstGeom>
          <a:noFill/>
        </p:spPr>
        <p:txBody>
          <a:bodyPr wrap="square" rtlCol="0">
            <a:spAutoFit/>
          </a:bodyPr>
          <a:lstStyle/>
          <a:p>
            <a:pPr algn="ctr"/>
            <a:r>
              <a:rPr lang="en-IN" sz="3600" u="sng" dirty="0">
                <a:solidFill>
                  <a:srgbClr val="3DFFC5"/>
                </a:solidFill>
                <a:latin typeface="Bauhaus 93" panose="04030905020B02020C02" pitchFamily="82" charset="0"/>
              </a:rPr>
              <a:t>Business Model Canvas</a:t>
            </a:r>
            <a:endParaRPr lang="en-US" sz="3600" u="sng" dirty="0">
              <a:solidFill>
                <a:srgbClr val="3DFFC5"/>
              </a:solidFill>
              <a:latin typeface="Bauhaus 93" panose="04030905020B02020C02" pitchFamily="82" charset="0"/>
            </a:endParaRPr>
          </a:p>
        </p:txBody>
      </p:sp>
      <p:pic>
        <p:nvPicPr>
          <p:cNvPr id="5" name="Picture 4">
            <a:extLst>
              <a:ext uri="{FF2B5EF4-FFF2-40B4-BE49-F238E27FC236}">
                <a16:creationId xmlns:a16="http://schemas.microsoft.com/office/drawing/2014/main" id="{D0FD3217-05CD-CDBC-9414-9CE0C14A08C3}"/>
              </a:ext>
            </a:extLst>
          </p:cNvPr>
          <p:cNvPicPr>
            <a:picLocks noChangeAspect="1"/>
          </p:cNvPicPr>
          <p:nvPr/>
        </p:nvPicPr>
        <p:blipFill>
          <a:blip r:embed="rId3"/>
          <a:stretch>
            <a:fillRect/>
          </a:stretch>
        </p:blipFill>
        <p:spPr>
          <a:xfrm>
            <a:off x="348792" y="646331"/>
            <a:ext cx="11472420" cy="5933578"/>
          </a:xfrm>
          <a:prstGeom prst="rect">
            <a:avLst/>
          </a:prstGeom>
        </p:spPr>
      </p:pic>
    </p:spTree>
    <p:extLst>
      <p:ext uri="{BB962C8B-B14F-4D97-AF65-F5344CB8AC3E}">
        <p14:creationId xmlns:p14="http://schemas.microsoft.com/office/powerpoint/2010/main" val="2671382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DC88F4-13DC-2839-3E40-458062763245}"/>
              </a:ext>
            </a:extLst>
          </p:cNvPr>
          <p:cNvPicPr>
            <a:picLocks noChangeAspect="1"/>
          </p:cNvPicPr>
          <p:nvPr/>
        </p:nvPicPr>
        <p:blipFill>
          <a:blip r:embed="rId3"/>
          <a:stretch>
            <a:fillRect/>
          </a:stretch>
        </p:blipFill>
        <p:spPr>
          <a:xfrm>
            <a:off x="6456928" y="661087"/>
            <a:ext cx="4874749" cy="2767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47FB5907-DDA7-4B4B-FD70-45DB927B7A9C}"/>
              </a:ext>
            </a:extLst>
          </p:cNvPr>
          <p:cNvPicPr>
            <a:picLocks noChangeAspect="1"/>
          </p:cNvPicPr>
          <p:nvPr/>
        </p:nvPicPr>
        <p:blipFill>
          <a:blip r:embed="rId4"/>
          <a:stretch>
            <a:fillRect/>
          </a:stretch>
        </p:blipFill>
        <p:spPr>
          <a:xfrm>
            <a:off x="247609" y="627772"/>
            <a:ext cx="5078713" cy="2801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B1D5902-8D26-E38F-7449-1614B292814F}"/>
              </a:ext>
            </a:extLst>
          </p:cNvPr>
          <p:cNvPicPr>
            <a:picLocks noChangeAspect="1"/>
          </p:cNvPicPr>
          <p:nvPr/>
        </p:nvPicPr>
        <p:blipFill>
          <a:blip r:embed="rId5"/>
          <a:stretch>
            <a:fillRect/>
          </a:stretch>
        </p:blipFill>
        <p:spPr>
          <a:xfrm>
            <a:off x="247609" y="3752938"/>
            <a:ext cx="5081774" cy="2974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BB80A52-C3D0-8575-FB57-EF6CE077242C}"/>
              </a:ext>
            </a:extLst>
          </p:cNvPr>
          <p:cNvSpPr txBox="1"/>
          <p:nvPr/>
        </p:nvSpPr>
        <p:spPr>
          <a:xfrm>
            <a:off x="5754255" y="3752938"/>
            <a:ext cx="6051592" cy="2862322"/>
          </a:xfrm>
          <a:prstGeom prst="rect">
            <a:avLst/>
          </a:prstGeom>
          <a:noFill/>
        </p:spPr>
        <p:txBody>
          <a:bodyPr wrap="square" rtlCol="0">
            <a:spAutoFit/>
          </a:bodyPr>
          <a:lstStyle/>
          <a:p>
            <a:pPr marL="285750" indent="-285750">
              <a:buFont typeface="Arial" panose="020B0604020202020204" pitchFamily="34" charset="0"/>
              <a:buChar char="•"/>
            </a:pPr>
            <a:r>
              <a:rPr lang="en-IN" sz="2000" dirty="0"/>
              <a:t>By the end of 2050 we estimate to contribute to the revenue of technology by approximately 12%.</a:t>
            </a:r>
          </a:p>
          <a:p>
            <a:pPr marL="285750" indent="-285750">
              <a:buFont typeface="Arial" panose="020B0604020202020204" pitchFamily="34" charset="0"/>
              <a:buChar char="•"/>
            </a:pPr>
            <a:r>
              <a:rPr lang="en-IN" sz="2000" dirty="0"/>
              <a:t>Our goal by 2050 is to help roughly 45% of blind people all over the world.</a:t>
            </a:r>
          </a:p>
          <a:p>
            <a:pPr marL="285750" indent="-285750">
              <a:buFont typeface="Arial" panose="020B0604020202020204" pitchFamily="34" charset="0"/>
              <a:buChar char="•"/>
            </a:pPr>
            <a:r>
              <a:rPr lang="en-IN" sz="2000" dirty="0"/>
              <a:t>Feedback given by a customer:</a:t>
            </a:r>
            <a:br>
              <a:rPr lang="en-IN" sz="2000" dirty="0"/>
            </a:br>
            <a:r>
              <a:rPr lang="en-IN" sz="2000" dirty="0"/>
              <a:t>Pros: Works very well and is useful overall.</a:t>
            </a:r>
            <a:br>
              <a:rPr lang="en-IN" sz="2000" dirty="0"/>
            </a:br>
            <a:r>
              <a:rPr lang="en-IN" sz="2000" dirty="0"/>
              <a:t>Cons: Try to use a camera along with a radar to describe scenes even further.</a:t>
            </a:r>
          </a:p>
        </p:txBody>
      </p:sp>
      <p:sp>
        <p:nvSpPr>
          <p:cNvPr id="9" name="TextBox 8">
            <a:extLst>
              <a:ext uri="{FF2B5EF4-FFF2-40B4-BE49-F238E27FC236}">
                <a16:creationId xmlns:a16="http://schemas.microsoft.com/office/drawing/2014/main" id="{50BE8C9B-4F09-EE9E-FF4E-FFF786AD3557}"/>
              </a:ext>
            </a:extLst>
          </p:cNvPr>
          <p:cNvSpPr txBox="1"/>
          <p:nvPr/>
        </p:nvSpPr>
        <p:spPr>
          <a:xfrm>
            <a:off x="2867890" y="0"/>
            <a:ext cx="6456219" cy="523220"/>
          </a:xfrm>
          <a:prstGeom prst="rect">
            <a:avLst/>
          </a:prstGeom>
          <a:noFill/>
        </p:spPr>
        <p:txBody>
          <a:bodyPr wrap="square" rtlCol="0">
            <a:spAutoFit/>
          </a:bodyPr>
          <a:lstStyle/>
          <a:p>
            <a:pPr algn="ctr"/>
            <a:r>
              <a:rPr lang="en-IN" sz="2800" u="sng" dirty="0">
                <a:solidFill>
                  <a:srgbClr val="3DFFC5"/>
                </a:solidFill>
                <a:latin typeface="Bauhaus 93" panose="04030905020B02020C02" pitchFamily="82" charset="0"/>
              </a:rPr>
              <a:t>Expected Market and Feedback</a:t>
            </a:r>
            <a:endParaRPr lang="en-US" sz="2800" u="sng" dirty="0">
              <a:solidFill>
                <a:srgbClr val="3DFFC5"/>
              </a:solidFill>
              <a:latin typeface="Bauhaus 93" panose="04030905020B02020C02" pitchFamily="82" charset="0"/>
            </a:endParaRPr>
          </a:p>
        </p:txBody>
      </p:sp>
    </p:spTree>
    <p:extLst>
      <p:ext uri="{BB962C8B-B14F-4D97-AF65-F5344CB8AC3E}">
        <p14:creationId xmlns:p14="http://schemas.microsoft.com/office/powerpoint/2010/main" val="844461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0995D-404A-495F-E013-2058F0CCF55D}"/>
              </a:ext>
            </a:extLst>
          </p:cNvPr>
          <p:cNvSpPr>
            <a:spLocks noGrp="1"/>
          </p:cNvSpPr>
          <p:nvPr>
            <p:ph type="title"/>
          </p:nvPr>
        </p:nvSpPr>
        <p:spPr>
          <a:xfrm>
            <a:off x="507749" y="0"/>
            <a:ext cx="8534400" cy="1507067"/>
          </a:xfrm>
        </p:spPr>
        <p:txBody>
          <a:bodyPr>
            <a:normAutofit/>
          </a:bodyPr>
          <a:lstStyle/>
          <a:p>
            <a:r>
              <a:rPr lang="en-IN" sz="4000" b="1" i="1" u="sng" dirty="0">
                <a:solidFill>
                  <a:srgbClr val="3DFFC5"/>
                </a:solidFill>
                <a:latin typeface="Bauhaus 93" panose="04030905020B02020C02" pitchFamily="82" charset="0"/>
              </a:rPr>
              <a:t>A</a:t>
            </a:r>
            <a:r>
              <a:rPr lang="en-US" sz="4000" b="1" i="1" u="sng" dirty="0">
                <a:solidFill>
                  <a:srgbClr val="3DFFC5"/>
                </a:solidFill>
                <a:latin typeface="Bauhaus 93" panose="04030905020B02020C02" pitchFamily="82" charset="0"/>
              </a:rPr>
              <a:t>PPLICATION AND BENEFITS:</a:t>
            </a:r>
            <a:endParaRPr lang="en-US" sz="4000" dirty="0"/>
          </a:p>
        </p:txBody>
      </p:sp>
      <p:sp>
        <p:nvSpPr>
          <p:cNvPr id="3" name="Content Placeholder 2">
            <a:extLst>
              <a:ext uri="{FF2B5EF4-FFF2-40B4-BE49-F238E27FC236}">
                <a16:creationId xmlns:a16="http://schemas.microsoft.com/office/drawing/2014/main" id="{0403D4CE-6E18-5CBE-E773-0B063E5686F4}"/>
              </a:ext>
            </a:extLst>
          </p:cNvPr>
          <p:cNvSpPr>
            <a:spLocks noGrp="1"/>
          </p:cNvSpPr>
          <p:nvPr>
            <p:ph idx="1"/>
          </p:nvPr>
        </p:nvSpPr>
        <p:spPr>
          <a:xfrm>
            <a:off x="256674" y="1652338"/>
            <a:ext cx="11758863" cy="4429404"/>
          </a:xfrm>
        </p:spPr>
        <p:txBody>
          <a:bodyPr>
            <a:normAutofit/>
          </a:bodyPr>
          <a:lstStyle/>
          <a:p>
            <a:pPr>
              <a:buFont typeface="Wingdings" panose="05000000000000000000" pitchFamily="2" charset="2"/>
              <a:buChar char="Ø"/>
            </a:pPr>
            <a:r>
              <a:rPr lang="en-IN" sz="2000" dirty="0"/>
              <a:t>The </a:t>
            </a:r>
            <a:r>
              <a:rPr lang="en-IN" sz="2000" dirty="0" err="1"/>
              <a:t>MeCU</a:t>
            </a:r>
            <a:r>
              <a:rPr lang="en-IN" sz="2000" dirty="0"/>
              <a:t>, an innovative device designed for the visually impaired, leverages advanced sensory technology such as ultrasonic distance sensors and flame detectors to navigate environments safely. </a:t>
            </a:r>
          </a:p>
          <a:p>
            <a:pPr>
              <a:buFont typeface="Wingdings" panose="05000000000000000000" pitchFamily="2" charset="2"/>
              <a:buChar char="Ø"/>
            </a:pPr>
            <a:r>
              <a:rPr lang="en-IN" sz="2000" dirty="0"/>
              <a:t>By converting proximity data into audio signals and vibrations, it informs users about nearby obstacles and their distance. This functionality not only enhances the autonomy of blind individuals but also significantly reduces their risk of accidents. </a:t>
            </a:r>
          </a:p>
          <a:p>
            <a:pPr>
              <a:buFont typeface="Wingdings" panose="05000000000000000000" pitchFamily="2" charset="2"/>
              <a:buChar char="Ø"/>
            </a:pPr>
            <a:r>
              <a:rPr lang="en-IN" sz="2000" dirty="0"/>
              <a:t>Furthermore, the ability to detect varying intensities of obstacles through changes in sound and vibration intensity allows for a more nuanced understanding of their surroundings, making everyday navigation more intuitive and secure. </a:t>
            </a:r>
          </a:p>
          <a:p>
            <a:pPr>
              <a:buFont typeface="Wingdings" panose="05000000000000000000" pitchFamily="2" charset="2"/>
              <a:buChar char="Ø"/>
            </a:pPr>
            <a:r>
              <a:rPr lang="en-IN" sz="2000" dirty="0"/>
              <a:t>The </a:t>
            </a:r>
            <a:r>
              <a:rPr lang="en-IN" sz="2000" dirty="0" err="1"/>
              <a:t>MeCU</a:t>
            </a:r>
            <a:r>
              <a:rPr lang="en-IN" sz="2000" dirty="0"/>
              <a:t> represents a significant step forward in assistive technology, promoting greater independence and quality of life for visually impaired users.</a:t>
            </a:r>
          </a:p>
          <a:p>
            <a:endParaRPr lang="en-US" dirty="0"/>
          </a:p>
        </p:txBody>
      </p:sp>
    </p:spTree>
    <p:extLst>
      <p:ext uri="{BB962C8B-B14F-4D97-AF65-F5344CB8AC3E}">
        <p14:creationId xmlns:p14="http://schemas.microsoft.com/office/powerpoint/2010/main" val="159424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6F51-E3E7-631F-A1D2-3446BF8D29EA}"/>
              </a:ext>
            </a:extLst>
          </p:cNvPr>
          <p:cNvSpPr>
            <a:spLocks noGrp="1"/>
          </p:cNvSpPr>
          <p:nvPr>
            <p:ph type="title"/>
          </p:nvPr>
        </p:nvSpPr>
        <p:spPr>
          <a:xfrm>
            <a:off x="157740" y="-187570"/>
            <a:ext cx="8534400" cy="1507067"/>
          </a:xfrm>
        </p:spPr>
        <p:txBody>
          <a:bodyPr/>
          <a:lstStyle/>
          <a:p>
            <a:r>
              <a:rPr lang="en-IN" u="sng" dirty="0">
                <a:solidFill>
                  <a:srgbClr val="3DFFC5"/>
                </a:solidFill>
                <a:latin typeface="Bauhaus 93" panose="04030905020B02020C02" pitchFamily="82" charset="0"/>
              </a:rPr>
              <a:t>Conclusion</a:t>
            </a:r>
            <a:endParaRPr lang="en-US" u="sng" dirty="0">
              <a:solidFill>
                <a:srgbClr val="3DFFC5"/>
              </a:solidFill>
              <a:latin typeface="Bauhaus 93" panose="04030905020B02020C02" pitchFamily="82" charset="0"/>
            </a:endParaRPr>
          </a:p>
        </p:txBody>
      </p:sp>
      <p:sp>
        <p:nvSpPr>
          <p:cNvPr id="3" name="Content Placeholder 2">
            <a:extLst>
              <a:ext uri="{FF2B5EF4-FFF2-40B4-BE49-F238E27FC236}">
                <a16:creationId xmlns:a16="http://schemas.microsoft.com/office/drawing/2014/main" id="{5A9C32D0-6493-AA8E-37A6-8015BAFD96C0}"/>
              </a:ext>
            </a:extLst>
          </p:cNvPr>
          <p:cNvSpPr>
            <a:spLocks noGrp="1"/>
          </p:cNvSpPr>
          <p:nvPr>
            <p:ph idx="1"/>
          </p:nvPr>
        </p:nvSpPr>
        <p:spPr>
          <a:xfrm>
            <a:off x="0" y="1125000"/>
            <a:ext cx="7749309" cy="5733000"/>
          </a:xfrm>
        </p:spPr>
        <p:txBody>
          <a:bodyPr>
            <a:normAutofit/>
          </a:bodyPr>
          <a:lstStyle/>
          <a:p>
            <a:pPr>
              <a:buFont typeface="Wingdings" panose="05000000000000000000" pitchFamily="2" charset="2"/>
              <a:buChar char="Ø"/>
            </a:pPr>
            <a:r>
              <a:rPr lang="en-US" sz="2100" dirty="0"/>
              <a:t>Our innovative device is specifically designed to enhance the autonomy of visually impaired individuals by providing real-time alerts about potential hazards and improving their spatial awareness. </a:t>
            </a:r>
          </a:p>
          <a:p>
            <a:pPr>
              <a:buFont typeface="Wingdings" panose="05000000000000000000" pitchFamily="2" charset="2"/>
              <a:buChar char="Ø"/>
            </a:pPr>
            <a:r>
              <a:rPr lang="en-US" sz="2100" dirty="0"/>
              <a:t>By reducing their reliance on external assistance, it empowers them to actively engage in society and respond more swiftly to their environment. The device is not only cost-effective and user-friendly but also utilizes readily available components, contributing to its economic viability. </a:t>
            </a:r>
          </a:p>
          <a:p>
            <a:pPr>
              <a:buFont typeface="Wingdings" panose="05000000000000000000" pitchFamily="2" charset="2"/>
              <a:buChar char="Ø"/>
            </a:pPr>
            <a:r>
              <a:rPr lang="en-US" sz="2100" dirty="0"/>
              <a:t>Furthermore, while the device is environmentally friendly, there is potential for further optimization in terms of size and efficiency.</a:t>
            </a:r>
          </a:p>
          <a:p>
            <a:endParaRPr lang="en-US" dirty="0"/>
          </a:p>
        </p:txBody>
      </p:sp>
      <p:pic>
        <p:nvPicPr>
          <p:cNvPr id="5" name="Picture 4">
            <a:extLst>
              <a:ext uri="{FF2B5EF4-FFF2-40B4-BE49-F238E27FC236}">
                <a16:creationId xmlns:a16="http://schemas.microsoft.com/office/drawing/2014/main" id="{5E627402-4827-674C-B056-B864086F742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50595" y="1864547"/>
            <a:ext cx="4432617" cy="3128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1607681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7B62-74EB-C24B-30EF-6E7F0B9B2046}"/>
              </a:ext>
            </a:extLst>
          </p:cNvPr>
          <p:cNvSpPr>
            <a:spLocks noGrp="1"/>
          </p:cNvSpPr>
          <p:nvPr>
            <p:ph type="title"/>
          </p:nvPr>
        </p:nvSpPr>
        <p:spPr>
          <a:xfrm>
            <a:off x="507750" y="364511"/>
            <a:ext cx="8534400" cy="1507067"/>
          </a:xfrm>
        </p:spPr>
        <p:txBody>
          <a:bodyPr/>
          <a:lstStyle/>
          <a:p>
            <a:r>
              <a:rPr lang="en-US" sz="3600" b="1" i="1" u="sng" dirty="0">
                <a:solidFill>
                  <a:srgbClr val="3DFFC5"/>
                </a:solidFill>
                <a:latin typeface="Bauhaus 93" panose="04030905020B02020C02" pitchFamily="82" charset="0"/>
              </a:rPr>
              <a:t>The Sustainable Development Goals Achieved:</a:t>
            </a:r>
            <a:endParaRPr lang="en-US" u="sng" dirty="0">
              <a:solidFill>
                <a:srgbClr val="3DFFC5"/>
              </a:solidFill>
              <a:latin typeface="Bauhaus 93" panose="04030905020B02020C02" pitchFamily="82" charset="0"/>
            </a:endParaRPr>
          </a:p>
        </p:txBody>
      </p:sp>
      <p:sp>
        <p:nvSpPr>
          <p:cNvPr id="3" name="Content Placeholder 2">
            <a:extLst>
              <a:ext uri="{FF2B5EF4-FFF2-40B4-BE49-F238E27FC236}">
                <a16:creationId xmlns:a16="http://schemas.microsoft.com/office/drawing/2014/main" id="{D95E0FD4-B756-7227-B887-A368C66F6215}"/>
              </a:ext>
            </a:extLst>
          </p:cNvPr>
          <p:cNvSpPr>
            <a:spLocks noGrp="1"/>
          </p:cNvSpPr>
          <p:nvPr>
            <p:ph idx="1"/>
          </p:nvPr>
        </p:nvSpPr>
        <p:spPr>
          <a:xfrm>
            <a:off x="507750" y="1871578"/>
            <a:ext cx="7834145" cy="4793025"/>
          </a:xfrm>
        </p:spPr>
        <p:txBody>
          <a:bodyPr/>
          <a:lstStyle/>
          <a:p>
            <a:r>
              <a:rPr lang="en-US" sz="2800" b="1" dirty="0"/>
              <a:t>Good health and well being:</a:t>
            </a:r>
          </a:p>
          <a:p>
            <a:pPr marL="285750" indent="-285750">
              <a:buFont typeface="Arial" panose="020B0604020202020204" pitchFamily="34" charset="0"/>
              <a:buChar char="•"/>
            </a:pPr>
            <a:r>
              <a:rPr lang="en-US" sz="2800" dirty="0"/>
              <a:t>The new goal for worldwide Good Health promotes healthy lifestyles, preventive measures and modern, efficient healthcare for everyone</a:t>
            </a:r>
          </a:p>
          <a:p>
            <a:r>
              <a:rPr lang="en-GB" sz="2800" b="1" dirty="0"/>
              <a:t>Partnership for the goals:</a:t>
            </a:r>
            <a:endParaRPr lang="en-US" sz="2800" b="1" dirty="0"/>
          </a:p>
          <a:p>
            <a:pPr marL="285750" indent="-285750">
              <a:buFont typeface="Arial" panose="020B0604020202020204" pitchFamily="34" charset="0"/>
              <a:buChar char="•"/>
            </a:pPr>
            <a:r>
              <a:rPr lang="en-US" sz="2800" dirty="0"/>
              <a:t>To build a better world, we need to be supportive, empathetic, inventive, passionate, and above all, cooperative.</a:t>
            </a:r>
            <a:endParaRPr lang="en-GB" sz="2800" dirty="0"/>
          </a:p>
          <a:p>
            <a:endParaRPr lang="en-US" dirty="0"/>
          </a:p>
        </p:txBody>
      </p:sp>
      <p:pic>
        <p:nvPicPr>
          <p:cNvPr id="4" name="Picture 3">
            <a:extLst>
              <a:ext uri="{FF2B5EF4-FFF2-40B4-BE49-F238E27FC236}">
                <a16:creationId xmlns:a16="http://schemas.microsoft.com/office/drawing/2014/main" id="{16670650-E44C-D15C-495C-99187BDB3452}"/>
              </a:ext>
            </a:extLst>
          </p:cNvPr>
          <p:cNvPicPr>
            <a:picLocks noChangeAspect="1"/>
          </p:cNvPicPr>
          <p:nvPr/>
        </p:nvPicPr>
        <p:blipFill>
          <a:blip r:embed="rId3"/>
          <a:stretch>
            <a:fillRect/>
          </a:stretch>
        </p:blipFill>
        <p:spPr>
          <a:xfrm>
            <a:off x="8341895" y="545342"/>
            <a:ext cx="3674291" cy="2883658"/>
          </a:xfrm>
          <a:prstGeom prst="rect">
            <a:avLst/>
          </a:prstGeom>
        </p:spPr>
      </p:pic>
      <p:pic>
        <p:nvPicPr>
          <p:cNvPr id="5" name="Picture 4">
            <a:extLst>
              <a:ext uri="{FF2B5EF4-FFF2-40B4-BE49-F238E27FC236}">
                <a16:creationId xmlns:a16="http://schemas.microsoft.com/office/drawing/2014/main" id="{B0BAA686-17F2-BBC8-D3E0-23265D1348E2}"/>
              </a:ext>
            </a:extLst>
          </p:cNvPr>
          <p:cNvPicPr>
            <a:picLocks noChangeAspect="1"/>
          </p:cNvPicPr>
          <p:nvPr/>
        </p:nvPicPr>
        <p:blipFill>
          <a:blip r:embed="rId4"/>
          <a:stretch>
            <a:fillRect/>
          </a:stretch>
        </p:blipFill>
        <p:spPr>
          <a:xfrm>
            <a:off x="8341894" y="3630356"/>
            <a:ext cx="3674291" cy="3054361"/>
          </a:xfrm>
          <a:prstGeom prst="rect">
            <a:avLst/>
          </a:prstGeom>
        </p:spPr>
      </p:pic>
    </p:spTree>
    <p:extLst>
      <p:ext uri="{BB962C8B-B14F-4D97-AF65-F5344CB8AC3E}">
        <p14:creationId xmlns:p14="http://schemas.microsoft.com/office/powerpoint/2010/main" val="1671977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C3AF2-C35D-14B2-6933-1BBADC285D00}"/>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BBAF7393-D28D-CA3B-B9B2-6D7913C2D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a:solidFill>
            <a:srgbClr val="00B0F0"/>
          </a:solidFill>
        </p:spPr>
      </p:pic>
    </p:spTree>
    <p:extLst>
      <p:ext uri="{BB962C8B-B14F-4D97-AF65-F5344CB8AC3E}">
        <p14:creationId xmlns:p14="http://schemas.microsoft.com/office/powerpoint/2010/main" val="2769713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FD42-C506-F6CA-8EF1-71D1C84ED10D}"/>
              </a:ext>
            </a:extLst>
          </p:cNvPr>
          <p:cNvSpPr>
            <a:spLocks noGrp="1"/>
          </p:cNvSpPr>
          <p:nvPr>
            <p:ph type="title"/>
          </p:nvPr>
        </p:nvSpPr>
        <p:spPr>
          <a:xfrm>
            <a:off x="538606" y="1810476"/>
            <a:ext cx="8534400" cy="6940936"/>
          </a:xfrm>
        </p:spPr>
        <p:txBody>
          <a:bodyPr>
            <a:normAutofit/>
          </a:bodyPr>
          <a:lstStyle/>
          <a:p>
            <a:r>
              <a:rPr lang="en-US" sz="9600" b="1" i="1" u="sng" dirty="0" err="1">
                <a:solidFill>
                  <a:srgbClr val="3DFFC5"/>
                </a:solidFill>
                <a:latin typeface="Bauhaus 93" panose="04030905020B02020C02" pitchFamily="82" charset="0"/>
              </a:rPr>
              <a:t>MeCU</a:t>
            </a:r>
            <a:br>
              <a:rPr lang="en-GB" sz="6000" b="1" i="1" dirty="0">
                <a:solidFill>
                  <a:srgbClr val="3DFFC5"/>
                </a:solidFill>
              </a:rPr>
            </a:br>
            <a:br>
              <a:rPr lang="en-GB" sz="6000" b="1" i="1" dirty="0">
                <a:solidFill>
                  <a:srgbClr val="3DFFC5"/>
                </a:solidFill>
              </a:rPr>
            </a:br>
            <a:br>
              <a:rPr lang="en-GB" sz="6000" b="1" i="1" dirty="0">
                <a:solidFill>
                  <a:srgbClr val="3DFFC5"/>
                </a:solidFill>
              </a:rPr>
            </a:br>
            <a:br>
              <a:rPr lang="en-GB" sz="6000" b="1" i="1" dirty="0">
                <a:solidFill>
                  <a:srgbClr val="3DFFC5"/>
                </a:solidFill>
              </a:rPr>
            </a:br>
            <a:br>
              <a:rPr lang="en-US" sz="5000" b="1" dirty="0"/>
            </a:br>
            <a:br>
              <a:rPr lang="en-US" dirty="0"/>
            </a:br>
            <a:endParaRPr lang="en-US" dirty="0"/>
          </a:p>
        </p:txBody>
      </p:sp>
      <p:pic>
        <p:nvPicPr>
          <p:cNvPr id="4" name="Content Placeholder 3">
            <a:extLst>
              <a:ext uri="{FF2B5EF4-FFF2-40B4-BE49-F238E27FC236}">
                <a16:creationId xmlns:a16="http://schemas.microsoft.com/office/drawing/2014/main" id="{263F2B13-5D55-3CC0-D39F-BF6A721571D1}"/>
              </a:ext>
            </a:extLst>
          </p:cNvPr>
          <p:cNvPicPr>
            <a:picLocks noGrp="1" noChangeAspect="1"/>
          </p:cNvPicPr>
          <p:nvPr>
            <p:ph idx="1"/>
          </p:nvPr>
        </p:nvPicPr>
        <p:blipFill>
          <a:blip r:embed="rId3"/>
          <a:stretch>
            <a:fillRect/>
          </a:stretch>
        </p:blipFill>
        <p:spPr>
          <a:xfrm>
            <a:off x="5153278" y="5190"/>
            <a:ext cx="7037564" cy="6853177"/>
          </a:xfrm>
        </p:spPr>
      </p:pic>
    </p:spTree>
    <p:extLst>
      <p:ext uri="{BB962C8B-B14F-4D97-AF65-F5344CB8AC3E}">
        <p14:creationId xmlns:p14="http://schemas.microsoft.com/office/powerpoint/2010/main" val="194667960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FA44-A1B5-38DF-7833-44948AAEF64D}"/>
              </a:ext>
            </a:extLst>
          </p:cNvPr>
          <p:cNvSpPr>
            <a:spLocks noGrp="1"/>
          </p:cNvSpPr>
          <p:nvPr>
            <p:ph type="ctrTitle"/>
          </p:nvPr>
        </p:nvSpPr>
        <p:spPr>
          <a:xfrm>
            <a:off x="-8605464" y="1806387"/>
            <a:ext cx="7541559" cy="1503829"/>
          </a:xfrm>
        </p:spPr>
        <p:txBody>
          <a:bodyPr>
            <a:normAutofit/>
          </a:bodyPr>
          <a:lstStyle/>
          <a:p>
            <a:r>
              <a:rPr lang="en-US"/>
              <a:t>c</a:t>
            </a:r>
          </a:p>
        </p:txBody>
      </p:sp>
      <p:sp>
        <p:nvSpPr>
          <p:cNvPr id="3" name="Subtitle 2">
            <a:extLst>
              <a:ext uri="{FF2B5EF4-FFF2-40B4-BE49-F238E27FC236}">
                <a16:creationId xmlns:a16="http://schemas.microsoft.com/office/drawing/2014/main" id="{3236CB3A-5A06-24C1-AF5F-2E1C895DAC3D}"/>
              </a:ext>
            </a:extLst>
          </p:cNvPr>
          <p:cNvSpPr>
            <a:spLocks noGrp="1"/>
          </p:cNvSpPr>
          <p:nvPr>
            <p:ph type="subTitle" idx="1"/>
          </p:nvPr>
        </p:nvSpPr>
        <p:spPr>
          <a:xfrm>
            <a:off x="401053" y="1308205"/>
            <a:ext cx="8767763" cy="6559674"/>
          </a:xfrm>
        </p:spPr>
        <p:txBody>
          <a:bodyPr>
            <a:normAutofit/>
          </a:bodyPr>
          <a:lstStyle/>
          <a:p>
            <a:pPr marL="342900" indent="-342900">
              <a:buFont typeface="Wingdings" panose="05000000000000000000" pitchFamily="2" charset="2"/>
              <a:buChar char="Ø"/>
            </a:pPr>
            <a:r>
              <a:rPr lang="en-US" sz="2400" dirty="0">
                <a:ea typeface="+mn-lt"/>
                <a:cs typeface="+mn-lt"/>
              </a:rPr>
              <a:t>The </a:t>
            </a:r>
            <a:r>
              <a:rPr lang="en-US" sz="2400" dirty="0" err="1">
                <a:ea typeface="+mn-lt"/>
                <a:cs typeface="+mn-lt"/>
              </a:rPr>
              <a:t>MeCU</a:t>
            </a:r>
            <a:r>
              <a:rPr lang="en-US" sz="2400" dirty="0">
                <a:ea typeface="+mn-lt"/>
                <a:cs typeface="+mn-lt"/>
              </a:rPr>
              <a:t> is an innovative device designed to empower the visually impaired by providing real-time awareness of their surroundings.</a:t>
            </a:r>
          </a:p>
          <a:p>
            <a:pPr marL="342900" indent="-342900">
              <a:buFont typeface="Wingdings" panose="05000000000000000000" pitchFamily="2" charset="2"/>
              <a:buChar char="Ø"/>
            </a:pPr>
            <a:r>
              <a:rPr lang="en-US" sz="2400" dirty="0">
                <a:ea typeface="+mn-lt"/>
                <a:cs typeface="+mn-lt"/>
              </a:rPr>
              <a:t>Equipped with cutting-edge technology such as an Ultrasonic Distance sensor and flame sensor, the device accurately detects obstacles and conveys this information to the user through sound and vibrations</a:t>
            </a:r>
          </a:p>
          <a:p>
            <a:pPr marL="342900" indent="-342900">
              <a:buFont typeface="Wingdings" panose="05000000000000000000" pitchFamily="2" charset="2"/>
              <a:buChar char="Ø"/>
            </a:pPr>
            <a:r>
              <a:rPr lang="en-US" sz="2400" dirty="0">
                <a:ea typeface="+mn-lt"/>
                <a:cs typeface="+mn-lt"/>
              </a:rPr>
              <a:t>By adjusting the intensity of the feedback based on the proximity of obstacles. </a:t>
            </a:r>
            <a:r>
              <a:rPr lang="en-US" sz="2400" dirty="0" err="1">
                <a:ea typeface="+mn-lt"/>
                <a:cs typeface="+mn-lt"/>
              </a:rPr>
              <a:t>MeCU</a:t>
            </a:r>
            <a:r>
              <a:rPr lang="en-US" sz="2400" dirty="0">
                <a:ea typeface="+mn-lt"/>
                <a:cs typeface="+mn-lt"/>
              </a:rPr>
              <a:t> enables users to confidently navigate their environment with heightened awareness.</a:t>
            </a:r>
            <a:endParaRPr lang="en-US" sz="2400" dirty="0"/>
          </a:p>
        </p:txBody>
      </p:sp>
      <p:sp>
        <p:nvSpPr>
          <p:cNvPr id="4" name="TextBox 3">
            <a:extLst>
              <a:ext uri="{FF2B5EF4-FFF2-40B4-BE49-F238E27FC236}">
                <a16:creationId xmlns:a16="http://schemas.microsoft.com/office/drawing/2014/main" id="{3BDE757D-1604-611C-0994-02274F22771F}"/>
              </a:ext>
            </a:extLst>
          </p:cNvPr>
          <p:cNvSpPr txBox="1"/>
          <p:nvPr/>
        </p:nvSpPr>
        <p:spPr>
          <a:xfrm>
            <a:off x="525418" y="88367"/>
            <a:ext cx="8876265" cy="923330"/>
          </a:xfrm>
          <a:prstGeom prst="rect">
            <a:avLst/>
          </a:prstGeom>
          <a:noFill/>
        </p:spPr>
        <p:txBody>
          <a:bodyPr wrap="square" rtlCol="0">
            <a:spAutoFit/>
          </a:bodyPr>
          <a:lstStyle/>
          <a:p>
            <a:r>
              <a:rPr lang="en-IN" sz="5400" u="sng" dirty="0">
                <a:solidFill>
                  <a:srgbClr val="3DFFC5"/>
                </a:solidFill>
                <a:latin typeface="Bauhaus 93" panose="04030905020B02020C02" pitchFamily="82" charset="0"/>
              </a:rPr>
              <a:t>OUR SOLUTION- </a:t>
            </a:r>
            <a:r>
              <a:rPr lang="en-IN" sz="5400" u="sng" dirty="0" err="1">
                <a:solidFill>
                  <a:srgbClr val="3DFFC5"/>
                </a:solidFill>
                <a:latin typeface="Bauhaus 93" panose="04030905020B02020C02" pitchFamily="82" charset="0"/>
              </a:rPr>
              <a:t>MeCU</a:t>
            </a:r>
            <a:endParaRPr lang="en-US" sz="5400" u="sng" dirty="0">
              <a:solidFill>
                <a:srgbClr val="3DFFC5"/>
              </a:solidFill>
              <a:latin typeface="Bauhaus 93" panose="04030905020B02020C02" pitchFamily="82" charset="0"/>
            </a:endParaRPr>
          </a:p>
        </p:txBody>
      </p:sp>
      <p:pic>
        <p:nvPicPr>
          <p:cNvPr id="5" name="Picture 4">
            <a:extLst>
              <a:ext uri="{FF2B5EF4-FFF2-40B4-BE49-F238E27FC236}">
                <a16:creationId xmlns:a16="http://schemas.microsoft.com/office/drawing/2014/main" id="{7899AD10-EDFD-25C4-CCED-A6F8D3EBF79D}"/>
              </a:ext>
            </a:extLst>
          </p:cNvPr>
          <p:cNvPicPr>
            <a:picLocks noChangeAspect="1"/>
          </p:cNvPicPr>
          <p:nvPr/>
        </p:nvPicPr>
        <p:blipFill rotWithShape="1">
          <a:blip r:embed="rId3"/>
          <a:srcRect t="8692"/>
          <a:stretch/>
        </p:blipFill>
        <p:spPr>
          <a:xfrm>
            <a:off x="9401683" y="68193"/>
            <a:ext cx="1811044" cy="2843970"/>
          </a:xfrm>
          <a:prstGeom prst="rect">
            <a:avLst/>
          </a:prstGeom>
          <a:ln>
            <a:noFill/>
          </a:ln>
          <a:effectLst>
            <a:softEdge rad="112500"/>
          </a:effectLst>
        </p:spPr>
      </p:pic>
      <p:pic>
        <p:nvPicPr>
          <p:cNvPr id="7" name="Picture 6">
            <a:extLst>
              <a:ext uri="{FF2B5EF4-FFF2-40B4-BE49-F238E27FC236}">
                <a16:creationId xmlns:a16="http://schemas.microsoft.com/office/drawing/2014/main" id="{877B4B70-60B0-2442-EB65-CBEF1560C185}"/>
              </a:ext>
            </a:extLst>
          </p:cNvPr>
          <p:cNvPicPr>
            <a:picLocks noChangeAspect="1"/>
          </p:cNvPicPr>
          <p:nvPr/>
        </p:nvPicPr>
        <p:blipFill rotWithShape="1">
          <a:blip r:embed="rId4"/>
          <a:srcRect t="13681"/>
          <a:stretch/>
        </p:blipFill>
        <p:spPr>
          <a:xfrm>
            <a:off x="9508444" y="3310216"/>
            <a:ext cx="1811043" cy="3180780"/>
          </a:xfrm>
          <a:prstGeom prst="rect">
            <a:avLst/>
          </a:prstGeom>
          <a:ln>
            <a:noFill/>
          </a:ln>
          <a:effectLst>
            <a:softEdge rad="112500"/>
          </a:effectLst>
        </p:spPr>
      </p:pic>
    </p:spTree>
    <p:extLst>
      <p:ext uri="{BB962C8B-B14F-4D97-AF65-F5344CB8AC3E}">
        <p14:creationId xmlns:p14="http://schemas.microsoft.com/office/powerpoint/2010/main" val="6517293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53F1A-CABC-7288-CB45-FF9CB37886CC}"/>
              </a:ext>
            </a:extLst>
          </p:cNvPr>
          <p:cNvSpPr>
            <a:spLocks noGrp="1"/>
          </p:cNvSpPr>
          <p:nvPr>
            <p:ph type="title"/>
          </p:nvPr>
        </p:nvSpPr>
        <p:spPr>
          <a:xfrm>
            <a:off x="363370" y="296332"/>
            <a:ext cx="8534400" cy="1507067"/>
          </a:xfrm>
        </p:spPr>
        <p:txBody>
          <a:bodyPr/>
          <a:lstStyle/>
          <a:p>
            <a:r>
              <a:rPr lang="en-US" sz="3600" b="1" u="sng" dirty="0">
                <a:solidFill>
                  <a:srgbClr val="3DFFC5"/>
                </a:solidFill>
                <a:latin typeface="Bauhaus 93" panose="04030905020B02020C02" pitchFamily="82" charset="0"/>
                <a:ea typeface="+mn-lt"/>
                <a:cs typeface="+mn-lt"/>
              </a:rPr>
              <a:t>Ultra-Sonic Distance Sensor:</a:t>
            </a:r>
            <a:br>
              <a:rPr lang="en-US" sz="3600" b="1" dirty="0">
                <a:solidFill>
                  <a:srgbClr val="3DFFC5"/>
                </a:solidFill>
              </a:rPr>
            </a:br>
            <a:endParaRPr lang="en-US" dirty="0"/>
          </a:p>
        </p:txBody>
      </p:sp>
      <p:sp>
        <p:nvSpPr>
          <p:cNvPr id="3" name="Content Placeholder 2">
            <a:extLst>
              <a:ext uri="{FF2B5EF4-FFF2-40B4-BE49-F238E27FC236}">
                <a16:creationId xmlns:a16="http://schemas.microsoft.com/office/drawing/2014/main" id="{579AC775-B231-3109-2F83-F419151D98CC}"/>
              </a:ext>
            </a:extLst>
          </p:cNvPr>
          <p:cNvSpPr>
            <a:spLocks noGrp="1"/>
          </p:cNvSpPr>
          <p:nvPr>
            <p:ph idx="1"/>
          </p:nvPr>
        </p:nvSpPr>
        <p:spPr>
          <a:xfrm>
            <a:off x="459623" y="1246383"/>
            <a:ext cx="8534400" cy="5315285"/>
          </a:xfrm>
        </p:spPr>
        <p:txBody>
          <a:bodyPr>
            <a:normAutofit/>
          </a:bodyPr>
          <a:lstStyle/>
          <a:p>
            <a:pPr>
              <a:buClr>
                <a:srgbClr val="FFFFFF"/>
              </a:buClr>
              <a:buFont typeface="Wingdings" panose="05040102010807070707" pitchFamily="18" charset="2"/>
              <a:buChar char="Ø"/>
            </a:pPr>
            <a:r>
              <a:rPr lang="en-US" sz="2800" dirty="0">
                <a:ea typeface="+mn-lt"/>
                <a:cs typeface="+mn-lt"/>
              </a:rPr>
              <a:t>This instrument is the main masterpiece behind the working of the glove. </a:t>
            </a:r>
            <a:endParaRPr lang="en-GB" sz="2800" dirty="0">
              <a:ea typeface="+mn-lt"/>
              <a:cs typeface="+mn-lt"/>
            </a:endParaRPr>
          </a:p>
          <a:p>
            <a:pPr>
              <a:buClr>
                <a:srgbClr val="FFFFFF"/>
              </a:buClr>
              <a:buFont typeface="Wingdings" panose="05040102010807070707" pitchFamily="18" charset="2"/>
              <a:buChar char="Ø"/>
            </a:pPr>
            <a:r>
              <a:rPr lang="en-US" sz="2800" dirty="0">
                <a:ea typeface="+mn-lt"/>
                <a:cs typeface="+mn-lt"/>
              </a:rPr>
              <a:t>It allows the glove is know the distance between it and the nearest obstacle in front of </a:t>
            </a:r>
            <a:r>
              <a:rPr lang="en-GB" sz="2800" dirty="0">
                <a:ea typeface="+mn-lt"/>
                <a:cs typeface="+mn-lt"/>
              </a:rPr>
              <a:t>it. </a:t>
            </a:r>
          </a:p>
          <a:p>
            <a:pPr>
              <a:buClr>
                <a:srgbClr val="FFFFFF"/>
              </a:buClr>
              <a:buFont typeface="Wingdings" panose="05040102010807070707" pitchFamily="18" charset="2"/>
              <a:buChar char="Ø"/>
            </a:pPr>
            <a:r>
              <a:rPr lang="en-GB" sz="2800" dirty="0">
                <a:ea typeface="+mn-lt"/>
                <a:cs typeface="+mn-lt"/>
              </a:rPr>
              <a:t>If the object is too close, a sound will be made.</a:t>
            </a:r>
          </a:p>
          <a:p>
            <a:pPr>
              <a:buClr>
                <a:srgbClr val="FFFFFF"/>
              </a:buClr>
              <a:buFont typeface="Wingdings" panose="05040102010807070707" pitchFamily="18" charset="2"/>
              <a:buChar char="Ø"/>
            </a:pPr>
            <a:r>
              <a:rPr lang="en-GB" sz="2800" dirty="0">
                <a:ea typeface="+mn-lt"/>
                <a:cs typeface="+mn-lt"/>
              </a:rPr>
              <a:t>I</a:t>
            </a:r>
            <a:r>
              <a:rPr lang="en-US" sz="2800" dirty="0">
                <a:ea typeface="+mn-lt"/>
                <a:cs typeface="+mn-lt"/>
              </a:rPr>
              <a:t>t has 4 main pins which are Ground, Echo, Trigger and VCC (Power).</a:t>
            </a:r>
            <a:endParaRPr lang="en-US" sz="2800" dirty="0"/>
          </a:p>
          <a:p>
            <a:endParaRPr lang="en-US" dirty="0"/>
          </a:p>
        </p:txBody>
      </p:sp>
      <p:pic>
        <p:nvPicPr>
          <p:cNvPr id="5" name="Picture 4">
            <a:extLst>
              <a:ext uri="{FF2B5EF4-FFF2-40B4-BE49-F238E27FC236}">
                <a16:creationId xmlns:a16="http://schemas.microsoft.com/office/drawing/2014/main" id="{B4FE05CF-AA72-CC73-B96B-5CBE5DDA6CA4}"/>
              </a:ext>
            </a:extLst>
          </p:cNvPr>
          <p:cNvPicPr>
            <a:picLocks noChangeAspect="1"/>
          </p:cNvPicPr>
          <p:nvPr/>
        </p:nvPicPr>
        <p:blipFill>
          <a:blip r:embed="rId3"/>
          <a:stretch>
            <a:fillRect/>
          </a:stretch>
        </p:blipFill>
        <p:spPr>
          <a:xfrm>
            <a:off x="9231467" y="1668731"/>
            <a:ext cx="2840982" cy="2975106"/>
          </a:xfrm>
          <a:prstGeom prst="rect">
            <a:avLst/>
          </a:prstGeom>
        </p:spPr>
      </p:pic>
    </p:spTree>
    <p:extLst>
      <p:ext uri="{BB962C8B-B14F-4D97-AF65-F5344CB8AC3E}">
        <p14:creationId xmlns:p14="http://schemas.microsoft.com/office/powerpoint/2010/main" val="4157381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BBE5-2F0E-3712-C7E7-BAEE2F8A8A97}"/>
              </a:ext>
            </a:extLst>
          </p:cNvPr>
          <p:cNvSpPr>
            <a:spLocks noGrp="1"/>
          </p:cNvSpPr>
          <p:nvPr>
            <p:ph type="title"/>
          </p:nvPr>
        </p:nvSpPr>
        <p:spPr>
          <a:xfrm>
            <a:off x="684212" y="348469"/>
            <a:ext cx="8534400" cy="1448248"/>
          </a:xfrm>
        </p:spPr>
        <p:txBody>
          <a:bodyPr/>
          <a:lstStyle/>
          <a:p>
            <a:r>
              <a:rPr lang="en-US" sz="3600" b="1" u="sng" dirty="0">
                <a:solidFill>
                  <a:srgbClr val="3DFFC5"/>
                </a:solidFill>
                <a:latin typeface="Bauhaus 93" panose="04030905020B02020C02" pitchFamily="82" charset="0"/>
              </a:rPr>
              <a:t>Flame sensor:</a:t>
            </a:r>
            <a:endParaRPr lang="en-US" u="sng" dirty="0">
              <a:latin typeface="Bauhaus 93" panose="04030905020B02020C02" pitchFamily="82" charset="0"/>
            </a:endParaRPr>
          </a:p>
        </p:txBody>
      </p:sp>
      <p:sp>
        <p:nvSpPr>
          <p:cNvPr id="3" name="Content Placeholder 2">
            <a:extLst>
              <a:ext uri="{FF2B5EF4-FFF2-40B4-BE49-F238E27FC236}">
                <a16:creationId xmlns:a16="http://schemas.microsoft.com/office/drawing/2014/main" id="{AF2F51D7-B26E-8E9A-8D1E-E774792C9E11}"/>
              </a:ext>
            </a:extLst>
          </p:cNvPr>
          <p:cNvSpPr>
            <a:spLocks noGrp="1"/>
          </p:cNvSpPr>
          <p:nvPr>
            <p:ph idx="1"/>
          </p:nvPr>
        </p:nvSpPr>
        <p:spPr>
          <a:xfrm>
            <a:off x="418154" y="1347537"/>
            <a:ext cx="8534400" cy="4873238"/>
          </a:xfrm>
        </p:spPr>
        <p:txBody>
          <a:bodyPr/>
          <a:lstStyle/>
          <a:p>
            <a:r>
              <a:rPr lang="en-US" sz="2800" dirty="0">
                <a:ea typeface="+mn-lt"/>
                <a:cs typeface="+mn-lt"/>
              </a:rPr>
              <a:t>This sensor allows the glove to know the presence of any fire or flame nearby.</a:t>
            </a:r>
            <a:endParaRPr lang="en-GB" sz="2800" dirty="0">
              <a:ea typeface="+mn-lt"/>
              <a:cs typeface="+mn-lt"/>
            </a:endParaRPr>
          </a:p>
          <a:p>
            <a:r>
              <a:rPr lang="en-GB" sz="2800" dirty="0">
                <a:ea typeface="+mn-lt"/>
                <a:cs typeface="+mn-lt"/>
              </a:rPr>
              <a:t>After it has been detected a different sound will be dispersed along with vibrations. </a:t>
            </a:r>
          </a:p>
          <a:p>
            <a:r>
              <a:rPr lang="en-US" sz="2800" dirty="0">
                <a:ea typeface="+mn-lt"/>
                <a:cs typeface="+mn-lt"/>
              </a:rPr>
              <a:t>It </a:t>
            </a:r>
            <a:r>
              <a:rPr lang="en-GB" sz="2800" dirty="0">
                <a:ea typeface="+mn-lt"/>
                <a:cs typeface="+mn-lt"/>
              </a:rPr>
              <a:t>has 4</a:t>
            </a:r>
            <a:r>
              <a:rPr lang="en-US" sz="2800" dirty="0">
                <a:ea typeface="+mn-lt"/>
                <a:cs typeface="+mn-lt"/>
              </a:rPr>
              <a:t> pins which are VCC(Power), Ground, D0 and A0.</a:t>
            </a:r>
            <a:endParaRPr lang="en-US" sz="2800" dirty="0"/>
          </a:p>
          <a:p>
            <a:endParaRPr lang="en-US" dirty="0"/>
          </a:p>
        </p:txBody>
      </p:sp>
      <p:pic>
        <p:nvPicPr>
          <p:cNvPr id="4" name="Picture 3">
            <a:extLst>
              <a:ext uri="{FF2B5EF4-FFF2-40B4-BE49-F238E27FC236}">
                <a16:creationId xmlns:a16="http://schemas.microsoft.com/office/drawing/2014/main" id="{3FB3D706-C06D-0CEB-A667-13C3E18ABB18}"/>
              </a:ext>
            </a:extLst>
          </p:cNvPr>
          <p:cNvPicPr>
            <a:picLocks noChangeAspect="1"/>
          </p:cNvPicPr>
          <p:nvPr/>
        </p:nvPicPr>
        <p:blipFill>
          <a:blip r:embed="rId3"/>
          <a:stretch>
            <a:fillRect/>
          </a:stretch>
        </p:blipFill>
        <p:spPr>
          <a:xfrm>
            <a:off x="8686496" y="1347537"/>
            <a:ext cx="3505504" cy="4066384"/>
          </a:xfrm>
          <a:prstGeom prst="rect">
            <a:avLst/>
          </a:prstGeom>
        </p:spPr>
      </p:pic>
    </p:spTree>
    <p:extLst>
      <p:ext uri="{BB962C8B-B14F-4D97-AF65-F5344CB8AC3E}">
        <p14:creationId xmlns:p14="http://schemas.microsoft.com/office/powerpoint/2010/main" val="34384260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BB9BD-8BEB-6549-2676-C71DBBE614E5}"/>
              </a:ext>
            </a:extLst>
          </p:cNvPr>
          <p:cNvSpPr>
            <a:spLocks noGrp="1"/>
          </p:cNvSpPr>
          <p:nvPr>
            <p:ph type="title"/>
          </p:nvPr>
        </p:nvSpPr>
        <p:spPr>
          <a:xfrm>
            <a:off x="202949" y="389425"/>
            <a:ext cx="8534400" cy="1507067"/>
          </a:xfrm>
        </p:spPr>
        <p:txBody>
          <a:bodyPr/>
          <a:lstStyle/>
          <a:p>
            <a:r>
              <a:rPr lang="en-US" sz="3600" b="1" u="sng" dirty="0">
                <a:solidFill>
                  <a:srgbClr val="3DFFC5"/>
                </a:solidFill>
                <a:latin typeface="Bauhaus 93" panose="04030905020B02020C02" pitchFamily="82" charset="0"/>
                <a:ea typeface="+mn-lt"/>
                <a:cs typeface="+mn-lt"/>
              </a:rPr>
              <a:t>Potentiometer:</a:t>
            </a:r>
            <a:br>
              <a:rPr lang="en-US" dirty="0">
                <a:solidFill>
                  <a:srgbClr val="3DFFC5"/>
                </a:solidFill>
              </a:rPr>
            </a:br>
            <a:endParaRPr lang="en-US" dirty="0"/>
          </a:p>
        </p:txBody>
      </p:sp>
      <p:sp>
        <p:nvSpPr>
          <p:cNvPr id="3" name="Content Placeholder 2">
            <a:extLst>
              <a:ext uri="{FF2B5EF4-FFF2-40B4-BE49-F238E27FC236}">
                <a16:creationId xmlns:a16="http://schemas.microsoft.com/office/drawing/2014/main" id="{1D19D520-016F-D30B-1BB4-6CDA424C2955}"/>
              </a:ext>
            </a:extLst>
          </p:cNvPr>
          <p:cNvSpPr>
            <a:spLocks noGrp="1"/>
          </p:cNvSpPr>
          <p:nvPr>
            <p:ph idx="1"/>
          </p:nvPr>
        </p:nvSpPr>
        <p:spPr>
          <a:xfrm>
            <a:off x="202949" y="1621366"/>
            <a:ext cx="8534400" cy="3615267"/>
          </a:xfrm>
        </p:spPr>
        <p:txBody>
          <a:bodyPr/>
          <a:lstStyle/>
          <a:p>
            <a:pPr marL="342900" indent="-342900">
              <a:buFont typeface="Wingdings" panose="05040102010807070707" pitchFamily="18" charset="2"/>
              <a:buChar char="Ø"/>
            </a:pPr>
            <a:r>
              <a:rPr lang="en-US" sz="2800" dirty="0">
                <a:ea typeface="+mn-lt"/>
                <a:cs typeface="+mn-lt"/>
              </a:rPr>
              <a:t>This device is mostly used as a variable resistor (allows us to change the resistance manually)</a:t>
            </a:r>
          </a:p>
          <a:p>
            <a:pPr marL="342900" indent="-342900">
              <a:buFont typeface="Wingdings" panose="05040102010807070707" pitchFamily="18" charset="2"/>
              <a:buChar char="Ø"/>
            </a:pPr>
            <a:r>
              <a:rPr lang="en-US" sz="2800" dirty="0">
                <a:ea typeface="+mn-lt"/>
                <a:cs typeface="+mn-lt"/>
              </a:rPr>
              <a:t>Here it allows us  to  change the intensity or limit at which the device will detect obstacles. </a:t>
            </a:r>
            <a:endParaRPr lang="en-GB" sz="2800" dirty="0">
              <a:ea typeface="+mn-lt"/>
              <a:cs typeface="+mn-lt"/>
            </a:endParaRPr>
          </a:p>
          <a:p>
            <a:pPr marL="342900" indent="-342900">
              <a:buFont typeface="Wingdings" panose="05040102010807070707" pitchFamily="18" charset="2"/>
              <a:buChar char="Ø"/>
            </a:pPr>
            <a:r>
              <a:rPr lang="en-GB" sz="2800" dirty="0">
                <a:ea typeface="+mn-lt"/>
                <a:cs typeface="+mn-lt"/>
              </a:rPr>
              <a:t>I</a:t>
            </a:r>
            <a:r>
              <a:rPr lang="en-US" sz="2800" dirty="0">
                <a:ea typeface="+mn-lt"/>
                <a:cs typeface="+mn-lt"/>
              </a:rPr>
              <a:t>t has 3 pins which are Ground</a:t>
            </a:r>
            <a:r>
              <a:rPr lang="en-GB" sz="2800" dirty="0">
                <a:ea typeface="+mn-lt"/>
                <a:cs typeface="+mn-lt"/>
              </a:rPr>
              <a:t>, </a:t>
            </a:r>
            <a:r>
              <a:rPr lang="en-US" sz="2800" dirty="0">
                <a:ea typeface="+mn-lt"/>
                <a:cs typeface="+mn-lt"/>
              </a:rPr>
              <a:t>Wiper and Power.</a:t>
            </a:r>
            <a:endParaRPr lang="en-US" sz="2800" dirty="0"/>
          </a:p>
          <a:p>
            <a:endParaRPr lang="en-US" dirty="0"/>
          </a:p>
        </p:txBody>
      </p:sp>
      <p:pic>
        <p:nvPicPr>
          <p:cNvPr id="4" name="Picture 3">
            <a:extLst>
              <a:ext uri="{FF2B5EF4-FFF2-40B4-BE49-F238E27FC236}">
                <a16:creationId xmlns:a16="http://schemas.microsoft.com/office/drawing/2014/main" id="{F1B06249-A6B2-718D-AC97-89805D7B610E}"/>
              </a:ext>
            </a:extLst>
          </p:cNvPr>
          <p:cNvPicPr>
            <a:picLocks noChangeAspect="1"/>
          </p:cNvPicPr>
          <p:nvPr/>
        </p:nvPicPr>
        <p:blipFill>
          <a:blip r:embed="rId3"/>
          <a:stretch>
            <a:fillRect/>
          </a:stretch>
        </p:blipFill>
        <p:spPr>
          <a:xfrm>
            <a:off x="8698689" y="1409212"/>
            <a:ext cx="3493311" cy="3438442"/>
          </a:xfrm>
          <a:prstGeom prst="rect">
            <a:avLst/>
          </a:prstGeom>
        </p:spPr>
      </p:pic>
    </p:spTree>
    <p:extLst>
      <p:ext uri="{BB962C8B-B14F-4D97-AF65-F5344CB8AC3E}">
        <p14:creationId xmlns:p14="http://schemas.microsoft.com/office/powerpoint/2010/main" val="1744738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42103-7B9B-508D-4A4B-4394BED3F59A}"/>
              </a:ext>
            </a:extLst>
          </p:cNvPr>
          <p:cNvSpPr>
            <a:spLocks noGrp="1"/>
          </p:cNvSpPr>
          <p:nvPr>
            <p:ph type="title"/>
          </p:nvPr>
        </p:nvSpPr>
        <p:spPr>
          <a:xfrm>
            <a:off x="491706" y="380553"/>
            <a:ext cx="8534400" cy="1507067"/>
          </a:xfrm>
        </p:spPr>
        <p:txBody>
          <a:bodyPr/>
          <a:lstStyle/>
          <a:p>
            <a:r>
              <a:rPr lang="en-US" sz="3600" b="1" u="sng" dirty="0">
                <a:solidFill>
                  <a:srgbClr val="3DFFC5"/>
                </a:solidFill>
                <a:latin typeface="Bauhaus 93" panose="04030905020B02020C02" pitchFamily="82" charset="0"/>
              </a:rPr>
              <a:t>Active Buzzer:</a:t>
            </a:r>
            <a:br>
              <a:rPr lang="en-US" b="1" dirty="0">
                <a:solidFill>
                  <a:srgbClr val="3DFFC5"/>
                </a:solidFill>
              </a:rPr>
            </a:br>
            <a:endParaRPr lang="en-US" dirty="0"/>
          </a:p>
        </p:txBody>
      </p:sp>
      <p:sp>
        <p:nvSpPr>
          <p:cNvPr id="3" name="Content Placeholder 2">
            <a:extLst>
              <a:ext uri="{FF2B5EF4-FFF2-40B4-BE49-F238E27FC236}">
                <a16:creationId xmlns:a16="http://schemas.microsoft.com/office/drawing/2014/main" id="{57567C42-E072-2775-F24C-3659A314EC35}"/>
              </a:ext>
            </a:extLst>
          </p:cNvPr>
          <p:cNvSpPr>
            <a:spLocks noGrp="1"/>
          </p:cNvSpPr>
          <p:nvPr>
            <p:ph idx="1"/>
          </p:nvPr>
        </p:nvSpPr>
        <p:spPr>
          <a:xfrm>
            <a:off x="491706" y="1575138"/>
            <a:ext cx="7176420" cy="4071683"/>
          </a:xfrm>
        </p:spPr>
        <p:txBody>
          <a:bodyPr/>
          <a:lstStyle/>
          <a:p>
            <a:pPr marL="457200" indent="-457200">
              <a:buFont typeface="Arial" panose="020B0604020202020204" pitchFamily="34" charset="0"/>
              <a:buChar char="•"/>
            </a:pPr>
            <a:r>
              <a:rPr lang="en-US" sz="2800" dirty="0"/>
              <a:t>This instrument is what makes the sound to alert the person that an obstacle is front of them. </a:t>
            </a:r>
            <a:endParaRPr lang="en-GB" sz="2800" dirty="0"/>
          </a:p>
          <a:p>
            <a:pPr marL="457200" indent="-457200">
              <a:buFont typeface="Arial" panose="020B0604020202020204" pitchFamily="34" charset="0"/>
              <a:buChar char="•"/>
            </a:pPr>
            <a:r>
              <a:rPr lang="en-US" sz="2800" dirty="0"/>
              <a:t>It has 2 pins which are Positive and Negative.</a:t>
            </a:r>
          </a:p>
        </p:txBody>
      </p:sp>
      <p:pic>
        <p:nvPicPr>
          <p:cNvPr id="4" name="Picture 3">
            <a:extLst>
              <a:ext uri="{FF2B5EF4-FFF2-40B4-BE49-F238E27FC236}">
                <a16:creationId xmlns:a16="http://schemas.microsoft.com/office/drawing/2014/main" id="{FB467AEF-8E45-29DD-FBD3-E5168A1ACCC7}"/>
              </a:ext>
            </a:extLst>
          </p:cNvPr>
          <p:cNvPicPr>
            <a:picLocks noChangeAspect="1"/>
          </p:cNvPicPr>
          <p:nvPr/>
        </p:nvPicPr>
        <p:blipFill>
          <a:blip r:embed="rId3"/>
          <a:stretch>
            <a:fillRect/>
          </a:stretch>
        </p:blipFill>
        <p:spPr>
          <a:xfrm>
            <a:off x="7220028" y="1452684"/>
            <a:ext cx="4682134" cy="3517697"/>
          </a:xfrm>
          <a:prstGeom prst="rect">
            <a:avLst/>
          </a:prstGeom>
        </p:spPr>
      </p:pic>
    </p:spTree>
    <p:extLst>
      <p:ext uri="{BB962C8B-B14F-4D97-AF65-F5344CB8AC3E}">
        <p14:creationId xmlns:p14="http://schemas.microsoft.com/office/powerpoint/2010/main" val="1931362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1039-988D-5DB4-B0C3-F4681935B107}"/>
              </a:ext>
            </a:extLst>
          </p:cNvPr>
          <p:cNvSpPr>
            <a:spLocks noGrp="1"/>
          </p:cNvSpPr>
          <p:nvPr>
            <p:ph type="title"/>
          </p:nvPr>
        </p:nvSpPr>
        <p:spPr>
          <a:xfrm>
            <a:off x="684212" y="220132"/>
            <a:ext cx="8534400" cy="1507067"/>
          </a:xfrm>
        </p:spPr>
        <p:txBody>
          <a:bodyPr/>
          <a:lstStyle/>
          <a:p>
            <a:r>
              <a:rPr lang="en-IN" u="sng" dirty="0">
                <a:solidFill>
                  <a:srgbClr val="3DFFC5"/>
                </a:solidFill>
                <a:latin typeface="Bauhaus 93" panose="04030905020B02020C02" pitchFamily="82" charset="0"/>
              </a:rPr>
              <a:t>Vibration Motor</a:t>
            </a:r>
            <a:endParaRPr lang="en-US" u="sng" dirty="0">
              <a:latin typeface="Bauhaus 93" panose="04030905020B02020C02" pitchFamily="82" charset="0"/>
            </a:endParaRPr>
          </a:p>
        </p:txBody>
      </p:sp>
      <p:sp>
        <p:nvSpPr>
          <p:cNvPr id="3" name="Content Placeholder 2">
            <a:extLst>
              <a:ext uri="{FF2B5EF4-FFF2-40B4-BE49-F238E27FC236}">
                <a16:creationId xmlns:a16="http://schemas.microsoft.com/office/drawing/2014/main" id="{60ABA3F6-8ADF-7819-4BDC-5DC4EA7C5138}"/>
              </a:ext>
            </a:extLst>
          </p:cNvPr>
          <p:cNvSpPr>
            <a:spLocks noGrp="1"/>
          </p:cNvSpPr>
          <p:nvPr>
            <p:ph idx="1"/>
          </p:nvPr>
        </p:nvSpPr>
        <p:spPr>
          <a:xfrm>
            <a:off x="684212" y="1727199"/>
            <a:ext cx="7721851" cy="3615267"/>
          </a:xfrm>
        </p:spPr>
        <p:txBody>
          <a:bodyPr/>
          <a:lstStyle/>
          <a:p>
            <a:r>
              <a:rPr lang="en-IN" sz="2800" dirty="0"/>
              <a:t>This is the device that gives vibrations every time an object or obstacle is nearby. </a:t>
            </a:r>
          </a:p>
          <a:p>
            <a:r>
              <a:rPr lang="en-IN" sz="2800" dirty="0"/>
              <a:t>It also vibrates when a fire is nearby.</a:t>
            </a:r>
          </a:p>
          <a:p>
            <a:r>
              <a:rPr lang="en-IN" sz="2800" dirty="0"/>
              <a:t>It has 2 pins which are Power and Ground.</a:t>
            </a:r>
            <a:endParaRPr lang="en-US" sz="2800" dirty="0"/>
          </a:p>
          <a:p>
            <a:endParaRPr lang="en-US" dirty="0"/>
          </a:p>
        </p:txBody>
      </p:sp>
      <p:pic>
        <p:nvPicPr>
          <p:cNvPr id="4" name="Picture 3">
            <a:extLst>
              <a:ext uri="{FF2B5EF4-FFF2-40B4-BE49-F238E27FC236}">
                <a16:creationId xmlns:a16="http://schemas.microsoft.com/office/drawing/2014/main" id="{241901E6-CEE0-6BDC-2D06-7685E9DCBFD3}"/>
              </a:ext>
            </a:extLst>
          </p:cNvPr>
          <p:cNvPicPr>
            <a:picLocks noChangeAspect="1"/>
          </p:cNvPicPr>
          <p:nvPr/>
        </p:nvPicPr>
        <p:blipFill>
          <a:blip r:embed="rId3"/>
          <a:stretch>
            <a:fillRect/>
          </a:stretch>
        </p:blipFill>
        <p:spPr>
          <a:xfrm>
            <a:off x="8064525" y="1611391"/>
            <a:ext cx="3731075" cy="3731075"/>
          </a:xfrm>
          <a:prstGeom prst="rect">
            <a:avLst/>
          </a:prstGeom>
        </p:spPr>
      </p:pic>
    </p:spTree>
    <p:extLst>
      <p:ext uri="{BB962C8B-B14F-4D97-AF65-F5344CB8AC3E}">
        <p14:creationId xmlns:p14="http://schemas.microsoft.com/office/powerpoint/2010/main" val="1267928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B94A3-71B9-3A0B-9FF8-9E76D95BD0A9}"/>
              </a:ext>
            </a:extLst>
          </p:cNvPr>
          <p:cNvSpPr>
            <a:spLocks noGrp="1"/>
          </p:cNvSpPr>
          <p:nvPr>
            <p:ph type="title"/>
          </p:nvPr>
        </p:nvSpPr>
        <p:spPr>
          <a:xfrm>
            <a:off x="684212" y="300343"/>
            <a:ext cx="8534400" cy="1507067"/>
          </a:xfrm>
        </p:spPr>
        <p:txBody>
          <a:bodyPr/>
          <a:lstStyle/>
          <a:p>
            <a:r>
              <a:rPr lang="en-US" sz="3600" b="1" u="sng" dirty="0">
                <a:solidFill>
                  <a:srgbClr val="3DFFC5"/>
                </a:solidFill>
                <a:latin typeface="Bauhaus 93" panose="04030905020B02020C02" pitchFamily="82" charset="0"/>
                <a:ea typeface="+mn-lt"/>
                <a:cs typeface="+mn-lt"/>
              </a:rPr>
              <a:t>Main Board:</a:t>
            </a:r>
            <a:br>
              <a:rPr lang="en-US" sz="3600" b="1" dirty="0">
                <a:solidFill>
                  <a:srgbClr val="3DFFC5"/>
                </a:solidFill>
              </a:rPr>
            </a:br>
            <a:endParaRPr lang="en-US" dirty="0"/>
          </a:p>
        </p:txBody>
      </p:sp>
      <p:sp>
        <p:nvSpPr>
          <p:cNvPr id="3" name="Content Placeholder 2">
            <a:extLst>
              <a:ext uri="{FF2B5EF4-FFF2-40B4-BE49-F238E27FC236}">
                <a16:creationId xmlns:a16="http://schemas.microsoft.com/office/drawing/2014/main" id="{C41B6ED8-EC41-1B08-545E-B4BEACBB27E7}"/>
              </a:ext>
            </a:extLst>
          </p:cNvPr>
          <p:cNvSpPr>
            <a:spLocks noGrp="1"/>
          </p:cNvSpPr>
          <p:nvPr>
            <p:ph idx="1"/>
          </p:nvPr>
        </p:nvSpPr>
        <p:spPr>
          <a:xfrm>
            <a:off x="684212" y="1435324"/>
            <a:ext cx="6470567" cy="3615267"/>
          </a:xfrm>
        </p:spPr>
        <p:txBody>
          <a:bodyPr/>
          <a:lstStyle/>
          <a:p>
            <a:r>
              <a:rPr lang="en-US" sz="2800" dirty="0">
                <a:ea typeface="+mn-lt"/>
                <a:cs typeface="+mn-lt"/>
              </a:rPr>
              <a:t>The main board consists of an Arduino Nano which is the brains behind the operation and a battery which supplies power to the whole circuit.</a:t>
            </a:r>
            <a:endParaRPr lang="en-US" sz="2800" dirty="0"/>
          </a:p>
          <a:p>
            <a:endParaRPr lang="en-US" dirty="0"/>
          </a:p>
        </p:txBody>
      </p:sp>
      <p:pic>
        <p:nvPicPr>
          <p:cNvPr id="4" name="Picture 3">
            <a:extLst>
              <a:ext uri="{FF2B5EF4-FFF2-40B4-BE49-F238E27FC236}">
                <a16:creationId xmlns:a16="http://schemas.microsoft.com/office/drawing/2014/main" id="{A147F3AD-CFCC-002A-E4F4-BFA970DE1D3C}"/>
              </a:ext>
            </a:extLst>
          </p:cNvPr>
          <p:cNvPicPr>
            <a:picLocks noChangeAspect="1"/>
          </p:cNvPicPr>
          <p:nvPr/>
        </p:nvPicPr>
        <p:blipFill>
          <a:blip r:embed="rId3"/>
          <a:stretch>
            <a:fillRect/>
          </a:stretch>
        </p:blipFill>
        <p:spPr>
          <a:xfrm>
            <a:off x="7277144" y="1063658"/>
            <a:ext cx="4535817" cy="4359018"/>
          </a:xfrm>
          <a:prstGeom prst="rect">
            <a:avLst/>
          </a:prstGeom>
        </p:spPr>
      </p:pic>
    </p:spTree>
    <p:extLst>
      <p:ext uri="{BB962C8B-B14F-4D97-AF65-F5344CB8AC3E}">
        <p14:creationId xmlns:p14="http://schemas.microsoft.com/office/powerpoint/2010/main" val="433114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2397</TotalTime>
  <Words>860</Words>
  <Application>Microsoft Office PowerPoint</Application>
  <PresentationFormat>Widescreen</PresentationFormat>
  <Paragraphs>83</Paragraphs>
  <Slides>16</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Bauhaus 93</vt:lpstr>
      <vt:lpstr>Calibri</vt:lpstr>
      <vt:lpstr>Century Gothic</vt:lpstr>
      <vt:lpstr>Wingdings</vt:lpstr>
      <vt:lpstr>Wingdings 3</vt:lpstr>
      <vt:lpstr>Slice</vt:lpstr>
      <vt:lpstr>PROBLEM     </vt:lpstr>
      <vt:lpstr>MeCU      </vt:lpstr>
      <vt:lpstr>c</vt:lpstr>
      <vt:lpstr>Ultra-Sonic Distance Sensor: </vt:lpstr>
      <vt:lpstr>Flame sensor:</vt:lpstr>
      <vt:lpstr>Potentiometer: </vt:lpstr>
      <vt:lpstr>Active Buzzer: </vt:lpstr>
      <vt:lpstr>Vibration Motor</vt:lpstr>
      <vt:lpstr>Main Board: </vt:lpstr>
      <vt:lpstr>Video: </vt:lpstr>
      <vt:lpstr>PowerPoint Presentation</vt:lpstr>
      <vt:lpstr>PowerPoint Presentation</vt:lpstr>
      <vt:lpstr>APPLICATION AND BENEFITS:</vt:lpstr>
      <vt:lpstr>Conclusion</vt:lpstr>
      <vt:lpstr>The Sustainable Development Goals Achieved: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podadapok@outlook.com</dc:creator>
  <cp:lastModifiedBy>Shaun Shelly</cp:lastModifiedBy>
  <cp:revision>185</cp:revision>
  <dcterms:created xsi:type="dcterms:W3CDTF">2023-12-04T06:55:28Z</dcterms:created>
  <dcterms:modified xsi:type="dcterms:W3CDTF">2024-11-16T18:07:28Z</dcterms:modified>
</cp:coreProperties>
</file>